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8" r:id="rId2"/>
    <p:sldId id="509" r:id="rId3"/>
    <p:sldId id="510" r:id="rId4"/>
    <p:sldId id="511" r:id="rId5"/>
    <p:sldId id="512" r:id="rId6"/>
    <p:sldId id="513" r:id="rId7"/>
    <p:sldId id="514" r:id="rId8"/>
    <p:sldId id="515" r:id="rId9"/>
    <p:sldId id="516" r:id="rId10"/>
    <p:sldId id="517" r:id="rId11"/>
    <p:sldId id="518" r:id="rId12"/>
    <p:sldId id="51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FF"/>
    <a:srgbClr val="FFFFCC"/>
    <a:srgbClr val="CCFFFF"/>
    <a:srgbClr val="009900"/>
    <a:srgbClr val="00CC99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E911E9-D35E-4312-9A8A-7CD562A6DEF3}" type="datetimeFigureOut">
              <a:rPr lang="en-US"/>
              <a:pPr>
                <a:defRPr/>
              </a:pPr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74051D-CE90-45EA-B438-E20399CE8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F333FB0-F25C-4FEF-8EED-74228EAEE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4A384-FDB0-43D9-BD95-440D375EE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2288E-8014-4CE8-803D-57E781CF7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FC04-C320-4EF4-9A39-5560CB35D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988D9-7482-43C2-B8FB-697AD5A7B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21CF9-54BE-463F-9BCF-F5657F933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EDB1-20D8-444C-8493-AD1901150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C26CB-9713-4E21-A103-FDE8CFC17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4CA3E-9972-4498-A506-7E494E7E8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47B11-C52D-40DD-ABD9-1EE56801A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56FBB-8698-4918-9E95-EE928AC32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08256-D63F-4A4B-9806-AE4C7371F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6081-C0CB-4693-9AC9-C6D75C0E4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532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D163F58-0C0E-4284-B922-F6EA52EA1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667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DOMENIUL DE STUDII: INGINERIA MEDIULUI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SPECIALIZAREA: CONTROLUL CALITATII PRODUSELOR SI A FACTORILOR DE MEDIU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MASTER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INVATAMANT CU FRECVENTA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81000"/>
            <a:ext cx="6248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UNIVERSITATEA PETROL SI GAZE DIN PLOIESTI</a:t>
            </a:r>
          </a:p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FACULTATEA  TEHNOLOGIA PETROLULUI SI PETROCHIMIE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Imagini pentru U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Imagini pentru U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Imagini pentru U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T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  <p:pic>
        <p:nvPicPr>
          <p:cNvPr id="10" name="Picture 9" descr="U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52401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2401"/>
            <a:ext cx="1447800" cy="1447800"/>
          </a:xfrm>
          <a:prstGeom prst="rect">
            <a:avLst/>
          </a:prstGeom>
        </p:spPr>
      </p:pic>
      <p:pic>
        <p:nvPicPr>
          <p:cNvPr id="4" name="Picture 3" descr="T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304800"/>
            <a:ext cx="6019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UNIVERSITATEA PETROL SI GAZE DIN PLOIESTI</a:t>
            </a:r>
          </a:p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FACULTATEA  TEHNOLOGIA PETROLULUI SI PETROCHIMIE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Imagini pentru laboratoarele bergenbi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28800"/>
            <a:ext cx="3298208" cy="2209800"/>
          </a:xfrm>
          <a:prstGeom prst="rect">
            <a:avLst/>
          </a:prstGeom>
          <a:noFill/>
        </p:spPr>
      </p:pic>
      <p:sp>
        <p:nvSpPr>
          <p:cNvPr id="23556" name="AutoShape 4" descr="Imagini pentru adepla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1752600"/>
            <a:ext cx="3791679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ctr"/>
            <a:r>
              <a:rPr lang="en-US" sz="2400" b="1" dirty="0">
                <a:solidFill>
                  <a:schemeClr val="tx1"/>
                </a:solidFill>
              </a:rPr>
              <a:t>ATICA CHEMICALS SRL</a:t>
            </a:r>
          </a:p>
        </p:txBody>
      </p:sp>
      <p:pic>
        <p:nvPicPr>
          <p:cNvPr id="11" name="Picture 10" descr="adepla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286000"/>
            <a:ext cx="4030824" cy="7715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0" y="3276600"/>
            <a:ext cx="515262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BIALETTI STAINLESS STEEL SRL</a:t>
            </a:r>
          </a:p>
        </p:txBody>
      </p:sp>
      <p:sp>
        <p:nvSpPr>
          <p:cNvPr id="23558" name="AutoShape 6" descr="Imagini pentru tim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tim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4210050" cy="1085850"/>
          </a:xfrm>
          <a:prstGeom prst="rect">
            <a:avLst/>
          </a:prstGeom>
        </p:spPr>
      </p:pic>
      <p:pic>
        <p:nvPicPr>
          <p:cNvPr id="15" name="Picture 14" descr="cristi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4724400"/>
            <a:ext cx="2762250" cy="1657350"/>
          </a:xfrm>
          <a:prstGeom prst="rect">
            <a:avLst/>
          </a:prstGeom>
        </p:spPr>
      </p:pic>
      <p:pic>
        <p:nvPicPr>
          <p:cNvPr id="13" name="Picture 12" descr="p_g_46081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4495800"/>
            <a:ext cx="2624667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2401"/>
            <a:ext cx="1447800" cy="1447800"/>
          </a:xfrm>
          <a:prstGeom prst="rect">
            <a:avLst/>
          </a:prstGeom>
        </p:spPr>
      </p:pic>
      <p:pic>
        <p:nvPicPr>
          <p:cNvPr id="4" name="Picture 3" descr="T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304800"/>
            <a:ext cx="6019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UNIVERSITATEA PETROL SI GAZE DIN PLOIESTI</a:t>
            </a:r>
          </a:p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FACULTATEA  TEHNOLOGIA PETROLULUI SI PETROCHIMIE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AutoShape 4" descr="Imagini pentru adepla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1752600"/>
            <a:ext cx="376539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ctr"/>
            <a:r>
              <a:rPr lang="en-US" sz="2400" b="1" dirty="0" smtClean="0">
                <a:solidFill>
                  <a:schemeClr val="tx1"/>
                </a:solidFill>
              </a:rPr>
              <a:t>SC. PASTEUR ROMANIA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558" name="AutoShape 6" descr="Imagini pentru tim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 descr="_Poza Filipesti_V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828800"/>
            <a:ext cx="3086100" cy="2057400"/>
          </a:xfrm>
          <a:prstGeom prst="rect">
            <a:avLst/>
          </a:prstGeom>
          <a:noFill/>
        </p:spPr>
      </p:pic>
      <p:pic>
        <p:nvPicPr>
          <p:cNvPr id="25604" name="Picture 4" descr="Imagini pentru swiss ca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419600"/>
            <a:ext cx="3714750" cy="1733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5606" name="Picture 6" descr="Nu este disponibilÄ nicio descriere pentru fotografie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4384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2401"/>
            <a:ext cx="1447800" cy="1447800"/>
          </a:xfrm>
          <a:prstGeom prst="rect">
            <a:avLst/>
          </a:prstGeom>
        </p:spPr>
      </p:pic>
      <p:pic>
        <p:nvPicPr>
          <p:cNvPr id="4" name="Picture 3" descr="T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304800"/>
            <a:ext cx="6019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UNIVERSITATEA PETROL SI GAZE DIN PLOIESTI</a:t>
            </a:r>
          </a:p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FACULTATEA  TEHNOLOGIA PETROLULUI SI PETROCHIMIE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981200"/>
            <a:ext cx="4548938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VA    ASTEPTAM!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Imagini pentru protectia mediulu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3276600"/>
            <a:ext cx="4583321" cy="2775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438400"/>
            <a:ext cx="7848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TIPUL SI DURATA PROGRAMULUI DE MASTER: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PROFESIONAL     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4 SEMESTRE    120 DE CREDITE</a:t>
            </a:r>
            <a:endParaRPr 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U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1447800" cy="1447800"/>
          </a:xfrm>
          <a:prstGeom prst="rect">
            <a:avLst/>
          </a:prstGeom>
        </p:spPr>
      </p:pic>
      <p:pic>
        <p:nvPicPr>
          <p:cNvPr id="4" name="Picture 3" descr="T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304800"/>
            <a:ext cx="15240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304800"/>
            <a:ext cx="6019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UNIVERSITATEA PETROL SI GAZE DIN PLOIESTI</a:t>
            </a:r>
          </a:p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FACULTATEA  TEHNOLOGIA PETROLULUI SI PETROCHIMIE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191000"/>
            <a:ext cx="77724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CALIFICAREA  OBTINUTA</a:t>
            </a:r>
            <a:r>
              <a:rPr lang="en-US" sz="2400" b="1" dirty="0" smtClean="0"/>
              <a:t>:</a:t>
            </a:r>
          </a:p>
          <a:p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3"/>
                </a:solidFill>
              </a:rPr>
              <a:t>SPECIALIST IN DOMENIUL CALITATII   214129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3"/>
                </a:solidFill>
              </a:rPr>
              <a:t>MANAGER DE PRODUS   243104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1447800" cy="1447800"/>
          </a:xfrm>
          <a:prstGeom prst="rect">
            <a:avLst/>
          </a:prstGeom>
        </p:spPr>
      </p:pic>
      <p:pic>
        <p:nvPicPr>
          <p:cNvPr id="4" name="Picture 3" descr="T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304800"/>
            <a:ext cx="15240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304800"/>
            <a:ext cx="6019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UNIVERSITATEA PETROL SI GAZE DIN PLOIESTI</a:t>
            </a:r>
          </a:p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FACULTATEA  TEHNOLOGIA PETROLULUI SI PETROCHIMIE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81200"/>
            <a:ext cx="8305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studiez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Controlul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Calitatii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Produselor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Factorilor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Mediu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”?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352800"/>
            <a:ext cx="67249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Romanie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Europă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verde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durabilă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267200"/>
            <a:ext cx="56637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Hrană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sanătoasă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fără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dublu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standard.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334000"/>
            <a:ext cx="2906565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calitate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2743200"/>
            <a:ext cx="2597186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ca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vreau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71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OBIECTIVELE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PROGRAMULUI: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U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2401"/>
            <a:ext cx="1447800" cy="1447800"/>
          </a:xfrm>
          <a:prstGeom prst="rect">
            <a:avLst/>
          </a:prstGeom>
        </p:spPr>
      </p:pic>
      <p:pic>
        <p:nvPicPr>
          <p:cNvPr id="4" name="Picture 3" descr="T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304800"/>
            <a:ext cx="6019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UNIVERSITATEA PETROL SI GAZE DIN PLOIESTI</a:t>
            </a:r>
          </a:p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FACULTATEA  TEHNOLOGIA PETROLULUI SI PETROCHIMIE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79687"/>
            <a:ext cx="8305800" cy="4801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it-IT" sz="2400" dirty="0" smtClean="0"/>
              <a:t>1. Formarea </a:t>
            </a:r>
            <a:r>
              <a:rPr lang="it-IT" sz="2400" dirty="0"/>
              <a:t>de specialişti cu pregătire superioară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controlul</a:t>
            </a:r>
            <a:r>
              <a:rPr lang="en-US" sz="2400" dirty="0"/>
              <a:t> </a:t>
            </a:r>
            <a:r>
              <a:rPr lang="en-US" sz="2400" dirty="0" err="1"/>
              <a:t>calitaţii</a:t>
            </a:r>
            <a:r>
              <a:rPr lang="en-US" sz="2400" dirty="0"/>
              <a:t> </a:t>
            </a:r>
            <a:r>
              <a:rPr lang="en-US" sz="2400" dirty="0" err="1"/>
              <a:t>produselor</a:t>
            </a:r>
            <a:endParaRPr lang="en-US" sz="2400" dirty="0"/>
          </a:p>
          <a:p>
            <a:pPr lvl="0" algn="just"/>
            <a:r>
              <a:rPr lang="en-US" sz="2400" dirty="0" smtClean="0"/>
              <a:t>2. </a:t>
            </a:r>
            <a:r>
              <a:rPr lang="en-US" sz="2400" dirty="0" err="1" smtClean="0"/>
              <a:t>Formarea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specialişti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domeniul</a:t>
            </a:r>
            <a:r>
              <a:rPr lang="en-US" sz="2400" dirty="0"/>
              <a:t> </a:t>
            </a:r>
            <a:r>
              <a:rPr lang="en-US" sz="2400" dirty="0" err="1"/>
              <a:t>valorificării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gestionării</a:t>
            </a:r>
            <a:r>
              <a:rPr lang="en-US" sz="2400" dirty="0"/>
              <a:t> </a:t>
            </a:r>
            <a:r>
              <a:rPr lang="en-US" sz="2400" dirty="0" err="1"/>
              <a:t>resurselor</a:t>
            </a:r>
            <a:r>
              <a:rPr lang="en-US" sz="2400" dirty="0"/>
              <a:t> </a:t>
            </a:r>
            <a:r>
              <a:rPr lang="en-US" sz="2400" dirty="0" err="1"/>
              <a:t>energetice</a:t>
            </a:r>
            <a:r>
              <a:rPr lang="en-US" sz="2400" dirty="0"/>
              <a:t> </a:t>
            </a:r>
            <a:r>
              <a:rPr lang="en-US" sz="2400" dirty="0" err="1"/>
              <a:t>convenţionale</a:t>
            </a:r>
            <a:r>
              <a:rPr lang="en-US" sz="2400" dirty="0"/>
              <a:t>, </a:t>
            </a:r>
            <a:r>
              <a:rPr lang="en-US" sz="2400" dirty="0" err="1"/>
              <a:t>bazate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petrol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neconvenţionale</a:t>
            </a:r>
            <a:r>
              <a:rPr lang="en-US" sz="2400" dirty="0"/>
              <a:t> </a:t>
            </a:r>
            <a:r>
              <a:rPr lang="en-US" sz="2400" dirty="0" err="1"/>
              <a:t>bazate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dirty="0" err="1" smtClean="0"/>
              <a:t>bioresurse</a:t>
            </a:r>
            <a:endParaRPr lang="en-US" sz="2400" dirty="0"/>
          </a:p>
          <a:p>
            <a:pPr lvl="0" algn="just"/>
            <a:r>
              <a:rPr lang="it-IT" sz="2400" dirty="0" smtClean="0"/>
              <a:t>3. Formarea </a:t>
            </a:r>
            <a:r>
              <a:rPr lang="it-IT" sz="2400" dirty="0"/>
              <a:t>abilităţilor necesare în cercetarea ştiinţifică fundamentală şi aplicativă</a:t>
            </a:r>
            <a:endParaRPr lang="en-US" sz="2400" dirty="0"/>
          </a:p>
          <a:p>
            <a:pPr lvl="0" algn="just"/>
            <a:r>
              <a:rPr lang="it-IT" sz="2400" dirty="0" smtClean="0"/>
              <a:t>4. Promovarea </a:t>
            </a:r>
            <a:r>
              <a:rPr lang="it-IT" sz="2400" dirty="0"/>
              <a:t>calităţii în sistemul </a:t>
            </a:r>
            <a:r>
              <a:rPr lang="it-IT" sz="2400" dirty="0" smtClean="0"/>
              <a:t>educaţional</a:t>
            </a:r>
            <a:endParaRPr lang="en-US" sz="2400" dirty="0"/>
          </a:p>
          <a:p>
            <a:pPr lvl="0" algn="just"/>
            <a:r>
              <a:rPr lang="it-IT" sz="2400" dirty="0" smtClean="0"/>
              <a:t>5. Formarea </a:t>
            </a:r>
            <a:r>
              <a:rPr lang="it-IT" sz="2400" dirty="0"/>
              <a:t>de specialişti cu abilităţi manageriale tehnice, care să conducă unităţile economice de reducere a emisiilor de </a:t>
            </a:r>
            <a:r>
              <a:rPr lang="it-IT" sz="2400" dirty="0" smtClean="0"/>
              <a:t>poluanţi</a:t>
            </a:r>
            <a:endParaRPr lang="en-US" sz="2400" dirty="0"/>
          </a:p>
          <a:p>
            <a:pPr lvl="0" algn="just"/>
            <a:r>
              <a:rPr lang="it-IT" sz="2400" dirty="0"/>
              <a:t>6</a:t>
            </a:r>
            <a:r>
              <a:rPr lang="it-IT" sz="2400" dirty="0" smtClean="0"/>
              <a:t>. Promovarea </a:t>
            </a:r>
            <a:r>
              <a:rPr lang="it-IT" sz="2400" dirty="0"/>
              <a:t>valorilor europene şi participarea la schimbul internaţional de </a:t>
            </a:r>
            <a:r>
              <a:rPr lang="it-IT" sz="2400" dirty="0" smtClean="0"/>
              <a:t>valori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219200"/>
            <a:ext cx="4114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PLANUL DE INVATAMANT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U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2401"/>
            <a:ext cx="1447800" cy="1447800"/>
          </a:xfrm>
          <a:prstGeom prst="rect">
            <a:avLst/>
          </a:prstGeom>
        </p:spPr>
      </p:pic>
      <p:pic>
        <p:nvPicPr>
          <p:cNvPr id="4" name="Picture 3" descr="T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304800"/>
            <a:ext cx="6019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UNIVERSITATEA PETROL SI GAZE DIN PLOIESTI</a:t>
            </a:r>
          </a:p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FACULTATEA  TEHNOLOGIA PETROLULUI SI PETROCHIMIE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752600"/>
          <a:ext cx="7467600" cy="4800598"/>
        </p:xfrm>
        <a:graphic>
          <a:graphicData uri="http://schemas.openxmlformats.org/drawingml/2006/table">
            <a:tbl>
              <a:tblPr/>
              <a:tblGrid>
                <a:gridCol w="682901"/>
                <a:gridCol w="4068145"/>
                <a:gridCol w="704633"/>
                <a:gridCol w="704633"/>
                <a:gridCol w="653644"/>
                <a:gridCol w="653644"/>
              </a:tblGrid>
              <a:tr h="410456">
                <a:tc rowSpan="2">
                  <a:txBody>
                    <a:bodyPr/>
                    <a:lstStyle/>
                    <a:p>
                      <a:pPr marL="0" marR="0" indent="25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Nr.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ahoma"/>
                          <a:ea typeface="Times New Roman"/>
                          <a:cs typeface="Times New Roman"/>
                        </a:rPr>
                        <a:t>Denumirea</a:t>
                      </a:r>
                      <a:r>
                        <a:rPr lang="en-US" sz="140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Tahoma"/>
                          <a:ea typeface="Times New Roman"/>
                          <a:cs typeface="Times New Roman"/>
                        </a:rPr>
                        <a:t>disciplinei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Total ore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Nr. </a:t>
                      </a:r>
                      <a:r>
                        <a:rPr lang="en-US" sz="900" dirty="0" err="1">
                          <a:latin typeface="Tahoma"/>
                          <a:ea typeface="Times New Roman"/>
                          <a:cs typeface="Times New Roman"/>
                        </a:rPr>
                        <a:t>credite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1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S, LP, P 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Sem I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Sem II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Chimia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verde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Tehnici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avansate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analiză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şi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expertizare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a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produselor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1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Poluanţi în aer, apă şi sol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Managementul şi legislaţia substanţelor utilizate în procesele industriale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Tratarea biologică a deșeurilor industriale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Practică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profesionala</a:t>
                      </a:r>
                      <a:r>
                        <a:rPr lang="en-US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Utilizarea metodelor spectrometrice pentru studiul structurii și compoziției produselor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Tehnici avansate de analiză şi expertizare a produselor 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Ingredienţi, aditivi şi adjuvanţi organici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Chimia şi biochimia produselor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Legislaţia internaţională, europeană şi naţională privind substanţele chimice periculoase / Ingineria coroziunii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Practică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profesionala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219200"/>
            <a:ext cx="4800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PLANUL DE INVATAMANT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U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2401"/>
            <a:ext cx="1447800" cy="1447800"/>
          </a:xfrm>
          <a:prstGeom prst="rect">
            <a:avLst/>
          </a:prstGeom>
        </p:spPr>
      </p:pic>
      <p:pic>
        <p:nvPicPr>
          <p:cNvPr id="4" name="Picture 3" descr="T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228600"/>
            <a:ext cx="6019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UNIVERSITATEA PETROL SI GAZE DIN PLOIESTI</a:t>
            </a:r>
          </a:p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FACULTATEA  TEHNOLOGIA PETROLULUI SI PETROCHIMIE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1999" y="1828800"/>
          <a:ext cx="7467602" cy="4790272"/>
        </p:xfrm>
        <a:graphic>
          <a:graphicData uri="http://schemas.openxmlformats.org/drawingml/2006/table">
            <a:tbl>
              <a:tblPr/>
              <a:tblGrid>
                <a:gridCol w="682900"/>
                <a:gridCol w="4068146"/>
                <a:gridCol w="704634"/>
                <a:gridCol w="704634"/>
                <a:gridCol w="653644"/>
                <a:gridCol w="653644"/>
              </a:tblGrid>
              <a:tr h="417702">
                <a:tc rowSpan="2">
                  <a:txBody>
                    <a:bodyPr/>
                    <a:lstStyle/>
                    <a:p>
                      <a:pPr marL="0" marR="0" indent="25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Nr.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ahoma"/>
                          <a:ea typeface="Times New Roman"/>
                          <a:cs typeface="Times New Roman"/>
                        </a:rPr>
                        <a:t>Denumirea</a:t>
                      </a:r>
                      <a:r>
                        <a:rPr lang="en-US" sz="140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Tahoma"/>
                          <a:ea typeface="Times New Roman"/>
                          <a:cs typeface="Times New Roman"/>
                        </a:rPr>
                        <a:t>disciplinei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Total ore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Nr. </a:t>
                      </a:r>
                      <a:r>
                        <a:rPr lang="en-US" sz="900" dirty="0" err="1">
                          <a:latin typeface="Tahoma"/>
                          <a:ea typeface="Times New Roman"/>
                          <a:cs typeface="Times New Roman"/>
                        </a:rPr>
                        <a:t>credite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S, LP, P 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Sem I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Sem II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Identificarea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fraudelor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prin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tehnici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avansate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analiză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2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Ecomateriale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Managementul reciclării produselor secundare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Expertizarea produselor alimentare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Ingineria și managementul calității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Procedee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depoluare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a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mediului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Tehnologii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reciclare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a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deșeurilor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organice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Controlul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calităţii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intermediarilor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organici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tensidelor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şi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materialelor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polimerice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1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Sensori electrochimici ionselectivi şi tehnici electroanalitice moderne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Simularea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proceselor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și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echipamentelor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protecția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mediului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Etică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și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integritate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academică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Practică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profesionala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Practica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elaborare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lucrare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dizertație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săptămâni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x 26 ore/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săptămână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828800"/>
            <a:ext cx="40386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OPORTUNITATI DE ANGAJARE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U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2401"/>
            <a:ext cx="1447800" cy="1447800"/>
          </a:xfrm>
          <a:prstGeom prst="rect">
            <a:avLst/>
          </a:prstGeom>
        </p:spPr>
      </p:pic>
      <p:pic>
        <p:nvPicPr>
          <p:cNvPr id="4" name="Picture 3" descr="T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304800"/>
            <a:ext cx="6019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UNIVERSITATEA PETROL SI GAZE DIN PLOIESTI</a:t>
            </a:r>
          </a:p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FACULTATEA  TEHNOLOGIA PETROLULUI SI PETROCHIMIE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AutoShape 2" descr="Imagini pentru als life sciences roma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6115" y="1676400"/>
            <a:ext cx="4887885" cy="23581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743200"/>
            <a:ext cx="4052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ALS Life Sciences Romania</a:t>
            </a:r>
            <a:endParaRPr lang="en-US" sz="2800" dirty="0"/>
          </a:p>
        </p:txBody>
      </p:sp>
      <p:pic>
        <p:nvPicPr>
          <p:cNvPr id="18436" name="Picture 4" descr="Imagini pentru aGENTIA NATIONALA DE MEDI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14800"/>
            <a:ext cx="4056832" cy="2209800"/>
          </a:xfrm>
          <a:prstGeom prst="rect">
            <a:avLst/>
          </a:prstGeom>
          <a:noFill/>
        </p:spPr>
      </p:pic>
      <p:sp>
        <p:nvSpPr>
          <p:cNvPr id="188418" name="AutoShape 2" descr="TUV Austria Romania - 👩‍🔬 În perioada 10.08-12.08 #TÜV_Austria_România vă  așteaptă la cursul de #Specialist pentru #Laboratoare de Încercări şi  Etalonări cf. #ISO_17025:2018. Cursul urmărește dobândirea de cunoștințe și  abilități necesare pent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420" name="AutoShape 4" descr="TUV Austria Romania - 👩‍🔬 În perioada 10.08-12.08 #TÜV_Austria_România vă  așteaptă la cursul de #Specialist pentru #Laboratoare de Încercări şi  Etalonări cf. #ISO_17025:2018. Cursul urmărește dobândirea de cunoștințe și  abilități necesare pent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48006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LABORATOARELE TUV AUSTRIA ROMANIA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2401"/>
            <a:ext cx="1447800" cy="1447800"/>
          </a:xfrm>
          <a:prstGeom prst="rect">
            <a:avLst/>
          </a:prstGeom>
        </p:spPr>
      </p:pic>
      <p:pic>
        <p:nvPicPr>
          <p:cNvPr id="4" name="Picture 3" descr="T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304800"/>
            <a:ext cx="6019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UNIVERSITATEA PETROL SI GAZE DIN PLOIESTI</a:t>
            </a:r>
          </a:p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FACULTATEA  TEHNOLOGIA PETROLULUI SI PETROCHIMIE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Imagini pentru LABORATOARELE LUKO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438400"/>
            <a:ext cx="4876800" cy="3657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29718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/>
              <a:t>LABORATOARELE  </a:t>
            </a:r>
          </a:p>
          <a:p>
            <a:pPr algn="just"/>
            <a:r>
              <a:rPr lang="en-US" b="1" dirty="0" smtClean="0"/>
              <a:t>DE TESTAREA</a:t>
            </a:r>
          </a:p>
          <a:p>
            <a:pPr algn="just"/>
            <a:r>
              <a:rPr lang="en-US" b="1" dirty="0" smtClean="0"/>
              <a:t>CALITATII PRODUSELOR </a:t>
            </a:r>
          </a:p>
          <a:p>
            <a:pPr algn="just"/>
            <a:r>
              <a:rPr lang="en-US" sz="2800" b="1" dirty="0" smtClean="0"/>
              <a:t>LUKOIL </a:t>
            </a:r>
            <a:r>
              <a:rPr lang="en-US" sz="2800" b="1" dirty="0" err="1" smtClean="0"/>
              <a:t>România</a:t>
            </a:r>
            <a:r>
              <a:rPr lang="en-US" sz="2800" b="1" dirty="0" smtClean="0"/>
              <a:t> S.R.L.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2401"/>
            <a:ext cx="1447800" cy="1447800"/>
          </a:xfrm>
          <a:prstGeom prst="rect">
            <a:avLst/>
          </a:prstGeom>
        </p:spPr>
      </p:pic>
      <p:pic>
        <p:nvPicPr>
          <p:cNvPr id="4" name="Picture 3" descr="T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304800"/>
            <a:ext cx="6019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UNIVERSITATEA PETROL SI GAZE DIN PLOIESTI</a:t>
            </a:r>
          </a:p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FACULTATEA  TEHNOLOGIA PETROLULUI SI PETROCHIMIE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Imagini pentru LABORATOARELE OM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286000"/>
            <a:ext cx="5105400" cy="343852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289560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Arial" pitchFamily="34" charset="0"/>
                <a:cs typeface="Arial" pitchFamily="34" charset="0"/>
              </a:rPr>
              <a:t>CENTRU PENTRU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TESTAREA CALITATII CARBURANTILOR LA PETROBRAZI (OMV)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8443</TotalTime>
  <Words>682</Words>
  <Application>Microsoft Office PowerPoint</Application>
  <PresentationFormat>On-screen Show (4:3)</PresentationFormat>
  <Paragraphs>238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UMFT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 1</dc:title>
  <dc:creator>G I Mihalas</dc:creator>
  <cp:lastModifiedBy>Sonia</cp:lastModifiedBy>
  <cp:revision>198</cp:revision>
  <dcterms:created xsi:type="dcterms:W3CDTF">2003-10-01T17:11:15Z</dcterms:created>
  <dcterms:modified xsi:type="dcterms:W3CDTF">2021-05-09T18:25:13Z</dcterms:modified>
</cp:coreProperties>
</file>